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0" r:id="rId1"/>
  </p:sldMasterIdLst>
  <p:notesMasterIdLst>
    <p:notesMasterId r:id="rId13"/>
  </p:notesMasterIdLst>
  <p:sldIdLst>
    <p:sldId id="256" r:id="rId2"/>
    <p:sldId id="297" r:id="rId3"/>
    <p:sldId id="300" r:id="rId4"/>
    <p:sldId id="304" r:id="rId5"/>
    <p:sldId id="308" r:id="rId6"/>
    <p:sldId id="301" r:id="rId7"/>
    <p:sldId id="302" r:id="rId8"/>
    <p:sldId id="305" r:id="rId9"/>
    <p:sldId id="306" r:id="rId10"/>
    <p:sldId id="307" r:id="rId11"/>
    <p:sldId id="303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2"/>
    <p:restoredTop sz="78960"/>
  </p:normalViewPr>
  <p:slideViewPr>
    <p:cSldViewPr snapToGrid="0">
      <p:cViewPr>
        <p:scale>
          <a:sx n="164" d="100"/>
          <a:sy n="164" d="100"/>
        </p:scale>
        <p:origin x="1856" y="408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05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180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7334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656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724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67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62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9756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795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66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2971801"/>
          </a:xfrm>
          <a:prstGeom prst="rect">
            <a:avLst/>
          </a:prstGeom>
          <a:solidFill>
            <a:srgbClr val="9D1C2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660988" y="3190398"/>
            <a:ext cx="6870023" cy="136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 u="sng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" name="Google Shape;19;p2">
            <a:extLst>
              <a:ext uri="{FF2B5EF4-FFF2-40B4-BE49-F238E27FC236}">
                <a16:creationId xmlns:a16="http://schemas.microsoft.com/office/drawing/2014/main" id="{544AEB35-4708-E79B-CC21-EAEACBD7809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235524" y="4593104"/>
            <a:ext cx="1433193" cy="143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7340D3-A1C4-DDD9-2E40-9820068A1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83" y="4558796"/>
            <a:ext cx="1464896" cy="14648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12" cy="75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36609" y="1214439"/>
            <a:ext cx="10953846" cy="43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128644" y="5738380"/>
            <a:ext cx="6745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39840" y="303693"/>
            <a:ext cx="11560026" cy="47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6609" y="1214439"/>
            <a:ext cx="10953846" cy="43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128644" y="5738380"/>
            <a:ext cx="6745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192134" y="233173"/>
            <a:ext cx="121534" cy="620567"/>
          </a:xfrm>
          <a:prstGeom prst="rect">
            <a:avLst/>
          </a:prstGeom>
          <a:solidFill>
            <a:srgbClr val="9D1C20"/>
          </a:solidFill>
          <a:ln w="12700" cap="flat" cmpd="sng">
            <a:solidFill>
              <a:srgbClr val="9D1C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480582" y="6183869"/>
            <a:ext cx="11322573" cy="54015"/>
          </a:xfrm>
          <a:prstGeom prst="rect">
            <a:avLst/>
          </a:prstGeom>
          <a:solidFill>
            <a:srgbClr val="9D1C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3;p1" descr="그리기이(가) 표시된 사진&#10;&#10;자동 생성된 설명">
            <a:extLst>
              <a:ext uri="{FF2B5EF4-FFF2-40B4-BE49-F238E27FC236}">
                <a16:creationId xmlns:a16="http://schemas.microsoft.com/office/drawing/2014/main" id="{CF4E63F8-CC9A-9F95-A9B4-ACB3E247878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0447853" y="6300208"/>
            <a:ext cx="1361581" cy="4786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2971801"/>
          </a:xfrm>
          <a:prstGeom prst="rect">
            <a:avLst/>
          </a:prstGeom>
          <a:solidFill>
            <a:srgbClr val="9D1C2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000" dirty="0">
                <a:latin typeface="+mj-lt"/>
              </a:rPr>
              <a:t>Embedded</a:t>
            </a:r>
            <a:r>
              <a:rPr lang="ko-KR" altLang="en-US" sz="4000" dirty="0">
                <a:latin typeface="+mj-lt"/>
              </a:rPr>
              <a:t> </a:t>
            </a:r>
            <a:r>
              <a:rPr lang="en-US" altLang="ko-KR" sz="4000" dirty="0">
                <a:latin typeface="+mj-lt"/>
              </a:rPr>
              <a:t>System</a:t>
            </a:r>
            <a:r>
              <a:rPr lang="ko-KR" altLang="en-US" sz="4000" dirty="0">
                <a:latin typeface="+mj-lt"/>
              </a:rPr>
              <a:t> </a:t>
            </a:r>
            <a:r>
              <a:rPr lang="en-US" altLang="ko-KR" sz="4000" dirty="0">
                <a:latin typeface="+mj-lt"/>
              </a:rPr>
              <a:t>Software</a:t>
            </a:r>
            <a:br>
              <a:rPr lang="en-US" altLang="ko-KR" sz="4000" dirty="0">
                <a:latin typeface="+mj-lt"/>
              </a:rPr>
            </a:br>
            <a:r>
              <a:rPr lang="en-US" altLang="ko-KR" sz="2400" dirty="0">
                <a:latin typeface="+mj-lt"/>
              </a:rPr>
              <a:t>Embedded</a:t>
            </a:r>
            <a:r>
              <a:rPr lang="ko-KR" altLang="en-US" sz="2400" dirty="0">
                <a:latin typeface="+mj-lt"/>
              </a:rPr>
              <a:t>기반 </a:t>
            </a:r>
            <a:r>
              <a:rPr lang="en-US" altLang="ko-KR" sz="2400" dirty="0">
                <a:latin typeface="+mj-lt"/>
              </a:rPr>
              <a:t>Webcam controller</a:t>
            </a:r>
            <a:endParaRPr lang="en" altLang="ko-Kore-KR" sz="4000" dirty="0">
              <a:latin typeface="+mj-lt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6460371" y="2971801"/>
            <a:ext cx="5541129" cy="125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800" u="none" dirty="0">
                <a:solidFill>
                  <a:schemeClr val="tx1"/>
                </a:solidFill>
                <a:uFill>
                  <a:noFill/>
                </a:uFill>
              </a:rPr>
              <a:t>컴퓨터공학과 </a:t>
            </a:r>
            <a:endParaRPr lang="en-US" altLang="ko-KR" sz="1800" u="none" dirty="0">
              <a:solidFill>
                <a:schemeClr val="tx1"/>
              </a:solidFill>
              <a:uFill>
                <a:noFill/>
              </a:u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800" u="none" dirty="0">
                <a:solidFill>
                  <a:schemeClr val="tx1"/>
                </a:solidFill>
                <a:uFill>
                  <a:noFill/>
                </a:uFill>
              </a:rPr>
              <a:t>120230200</a:t>
            </a:r>
            <a:r>
              <a:rPr lang="ko-KR" altLang="en-US" sz="1800" u="none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endParaRPr lang="en-US" altLang="ko-KR" sz="1800" u="none" dirty="0">
              <a:solidFill>
                <a:schemeClr val="tx1"/>
              </a:solidFill>
              <a:uFill>
                <a:noFill/>
              </a:u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800" u="none" dirty="0">
                <a:solidFill>
                  <a:schemeClr val="tx1"/>
                </a:solidFill>
                <a:uFill>
                  <a:noFill/>
                </a:uFill>
              </a:rPr>
              <a:t>김지섭</a:t>
            </a:r>
            <a:endParaRPr sz="1800" u="none" dirty="0">
              <a:solidFill>
                <a:schemeClr val="tx1"/>
              </a:solidFill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3073300" y="5147308"/>
            <a:ext cx="6045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Sogang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University, Seoul</a:t>
            </a:r>
            <a:endParaRPr sz="1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 Korea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C6EDF1C-BE00-CCE5-D1B8-A6F0665D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78" y="1765778"/>
            <a:ext cx="6646963" cy="130925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AE43174-270E-8F69-39E0-D992EABE4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69" y="1611226"/>
            <a:ext cx="4309551" cy="1618355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86A8712-B573-640A-649C-0779B3E0B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28" y="3376407"/>
            <a:ext cx="7232261" cy="2504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D80D4D-5485-858D-E5D9-3AAC617F4C31}"/>
              </a:ext>
            </a:extLst>
          </p:cNvPr>
          <p:cNvSpPr txBox="1"/>
          <p:nvPr/>
        </p:nvSpPr>
        <p:spPr>
          <a:xfrm>
            <a:off x="604434" y="1113005"/>
            <a:ext cx="19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 err="1"/>
              <a:t>ImageView</a:t>
            </a:r>
            <a:r>
              <a:rPr kumimoji="1" lang="en-US" altLang="ko-Kore-KR" sz="1600" b="1" dirty="0"/>
              <a:t> </a:t>
            </a:r>
            <a:r>
              <a:rPr kumimoji="1" lang="en-US" altLang="ko-KR" sz="1600" b="1" dirty="0"/>
              <a:t>update</a:t>
            </a:r>
            <a:endParaRPr kumimoji="1" lang="ko-Kore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69A965-8F08-ED2D-C617-395B67F6B419}"/>
              </a:ext>
            </a:extLst>
          </p:cNvPr>
          <p:cNvSpPr/>
          <p:nvPr/>
        </p:nvSpPr>
        <p:spPr>
          <a:xfrm>
            <a:off x="5626183" y="2136625"/>
            <a:ext cx="6354007" cy="877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50FECD-2321-90F9-6AC2-58A782DE5905}"/>
              </a:ext>
            </a:extLst>
          </p:cNvPr>
          <p:cNvSpPr/>
          <p:nvPr/>
        </p:nvSpPr>
        <p:spPr>
          <a:xfrm>
            <a:off x="1485554" y="2335903"/>
            <a:ext cx="3264678" cy="739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8797C3-1578-FC88-7FC9-4CB961264097}"/>
              </a:ext>
            </a:extLst>
          </p:cNvPr>
          <p:cNvSpPr/>
          <p:nvPr/>
        </p:nvSpPr>
        <p:spPr>
          <a:xfrm>
            <a:off x="2831321" y="4035324"/>
            <a:ext cx="4220407" cy="1617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907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3200"/>
            </a:pPr>
            <a:r>
              <a:rPr kumimoji="1" lang="en" altLang="ko-Kore-KR" sz="2400" b="1" dirty="0"/>
              <a:t>Demonstration</a:t>
            </a:r>
            <a:endParaRPr kumimoji="1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65C08-5FA2-79BB-1458-0B6D3CA13F16}"/>
              </a:ext>
            </a:extLst>
          </p:cNvPr>
          <p:cNvSpPr txBox="1"/>
          <p:nvPr/>
        </p:nvSpPr>
        <p:spPr>
          <a:xfrm>
            <a:off x="4921640" y="2472046"/>
            <a:ext cx="2348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1" dirty="0"/>
              <a:t>시</a:t>
            </a:r>
            <a:r>
              <a:rPr kumimoji="1" lang="en-US" altLang="ko-KR" sz="6600" b="1" dirty="0"/>
              <a:t>  </a:t>
            </a:r>
            <a:r>
              <a:rPr kumimoji="1" lang="ko-KR" altLang="en-US" sz="6600" b="1" dirty="0"/>
              <a:t>연</a:t>
            </a:r>
            <a:endParaRPr kumimoji="1" lang="ko-Kore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38669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Google Shape;37;p5">
            <a:extLst>
              <a:ext uri="{FF2B5EF4-FFF2-40B4-BE49-F238E27FC236}">
                <a16:creationId xmlns:a16="http://schemas.microsoft.com/office/drawing/2014/main" id="{36B13A1A-1956-8471-183A-44D832F27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12" cy="75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 dirty="0"/>
              <a:t>Contents</a:t>
            </a:r>
            <a:endParaRPr sz="2400" b="1" dirty="0"/>
          </a:p>
        </p:txBody>
      </p:sp>
      <p:sp>
        <p:nvSpPr>
          <p:cNvPr id="7" name="Google Shape;38;p5">
            <a:extLst>
              <a:ext uri="{FF2B5EF4-FFF2-40B4-BE49-F238E27FC236}">
                <a16:creationId xmlns:a16="http://schemas.microsoft.com/office/drawing/2014/main" id="{5685C91D-402A-BF45-12E6-BF4725ACC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994" y="1101606"/>
            <a:ext cx="10656495" cy="4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ore-KR" b="1" dirty="0">
                <a:latin typeface="+mn-lt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ore-KR" b="1" dirty="0">
                <a:latin typeface="+mn-lt"/>
              </a:rPr>
              <a:t>Service architecture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>
                <a:latin typeface="+mn-lt"/>
              </a:rPr>
              <a:t>Implementation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ko-Kore-KR" b="1" i="0" dirty="0">
                <a:solidFill>
                  <a:srgbClr val="212121"/>
                </a:solidFill>
                <a:effectLst/>
                <a:latin typeface="+mn-lt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47047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Introduction</a:t>
            </a:r>
            <a:endParaRPr sz="2400" b="1" dirty="0"/>
          </a:p>
        </p:txBody>
      </p:sp>
      <p:pic>
        <p:nvPicPr>
          <p:cNvPr id="4098" name="Picture 2" descr="What is Intelligent Video Surveillance | Security Alarm">
            <a:extLst>
              <a:ext uri="{FF2B5EF4-FFF2-40B4-BE49-F238E27FC236}">
                <a16:creationId xmlns:a16="http://schemas.microsoft.com/office/drawing/2014/main" id="{2B90F342-7DA2-5C6E-557D-04E69F6C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61" y="1651635"/>
            <a:ext cx="2482938" cy="165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371277-3F8A-A7B3-E303-E079E38D488A}"/>
              </a:ext>
            </a:extLst>
          </p:cNvPr>
          <p:cNvGrpSpPr/>
          <p:nvPr/>
        </p:nvGrpSpPr>
        <p:grpSpPr>
          <a:xfrm>
            <a:off x="6096000" y="1294656"/>
            <a:ext cx="3906988" cy="3250000"/>
            <a:chOff x="6565901" y="1650771"/>
            <a:chExt cx="3906988" cy="325000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모델 1" descr="Open Room Set">
                  <a:extLst>
                    <a:ext uri="{FF2B5EF4-FFF2-40B4-BE49-F238E27FC236}">
                      <a16:creationId xmlns:a16="http://schemas.microsoft.com/office/drawing/2014/main" id="{36074CF1-0B84-DB5A-AF83-32742F93ACA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2705346"/>
                    </p:ext>
                  </p:extLst>
                </p:nvPr>
              </p:nvGraphicFramePr>
              <p:xfrm>
                <a:off x="6565901" y="1650771"/>
                <a:ext cx="3906988" cy="3250000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3906988" cy="3250000"/>
                      </a:xfrm>
                      <a:prstGeom prst="rect">
                        <a:avLst/>
                      </a:prstGeom>
                    </am3d:spPr>
                    <am3d:camera>
                      <am3d:pos x="0" y="0" z="729086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28146" d="1000000"/>
                      <am3d:preTrans dx="-30918" dy="-11963468" dz="3901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8154" ay="431001" az="12974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44526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모델 1" descr="Open Room Set">
                  <a:extLst>
                    <a:ext uri="{FF2B5EF4-FFF2-40B4-BE49-F238E27FC236}">
                      <a16:creationId xmlns:a16="http://schemas.microsoft.com/office/drawing/2014/main" id="{36074CF1-0B84-DB5A-AF83-32742F93ACA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6000" y="1294656"/>
                  <a:ext cx="3906988" cy="32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모델 5" descr="Surveillance Camera">
                  <a:extLst>
                    <a:ext uri="{FF2B5EF4-FFF2-40B4-BE49-F238E27FC236}">
                      <a16:creationId xmlns:a16="http://schemas.microsoft.com/office/drawing/2014/main" id="{3077E0AA-9386-8576-D260-93F4058C05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1170407"/>
                    </p:ext>
                  </p:extLst>
                </p:nvPr>
              </p:nvGraphicFramePr>
              <p:xfrm>
                <a:off x="9104352" y="2037134"/>
                <a:ext cx="705031" cy="572319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705031" cy="572319"/>
                      </a:xfrm>
                      <a:prstGeom prst="rect">
                        <a:avLst/>
                      </a:prstGeom>
                    </am3d:spPr>
                    <am3d:camera>
                      <am3d:pos x="0" y="0" z="5808112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726549" d="1000000"/>
                      <am3d:preTrans dx="-1049510" dy="-9030481" dz="-15967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982631" ay="-1686262" az="-102219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9538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모델 5" descr="Surveillance Camera">
                  <a:extLst>
                    <a:ext uri="{FF2B5EF4-FFF2-40B4-BE49-F238E27FC236}">
                      <a16:creationId xmlns:a16="http://schemas.microsoft.com/office/drawing/2014/main" id="{3077E0AA-9386-8576-D260-93F4058C05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34451" y="1681019"/>
                  <a:ext cx="705031" cy="57231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02" name="Picture 6" descr="Smart Wifi IP Camera CCTV 360 Security Camera - Sri Lanka 1# - ido.lk">
            <a:extLst>
              <a:ext uri="{FF2B5EF4-FFF2-40B4-BE49-F238E27FC236}">
                <a16:creationId xmlns:a16="http://schemas.microsoft.com/office/drawing/2014/main" id="{66BDE8C1-A2A2-3890-06B7-C645E356D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00" y="3032516"/>
            <a:ext cx="1939399" cy="193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21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Service architecture</a:t>
            </a:r>
            <a:endParaRPr sz="2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2D17F-2019-A534-CF21-29A7C2C0446F}"/>
              </a:ext>
            </a:extLst>
          </p:cNvPr>
          <p:cNvGrpSpPr/>
          <p:nvPr/>
        </p:nvGrpSpPr>
        <p:grpSpPr>
          <a:xfrm>
            <a:off x="8563527" y="1682249"/>
            <a:ext cx="1375476" cy="1842699"/>
            <a:chOff x="8141400" y="1503160"/>
            <a:chExt cx="1375476" cy="1842699"/>
          </a:xfrm>
        </p:grpSpPr>
        <p:pic>
          <p:nvPicPr>
            <p:cNvPr id="1032" name="Picture 8" descr="전기 모터 PNG 이미지 | PNGWing">
              <a:extLst>
                <a:ext uri="{FF2B5EF4-FFF2-40B4-BE49-F238E27FC236}">
                  <a16:creationId xmlns:a16="http://schemas.microsoft.com/office/drawing/2014/main" id="{D89D7FC2-0EC5-86AC-140B-A33FD6D6F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105" y="2497795"/>
              <a:ext cx="816065" cy="848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아래로 구부러진 화살표[C] 1">
              <a:extLst>
                <a:ext uri="{FF2B5EF4-FFF2-40B4-BE49-F238E27FC236}">
                  <a16:creationId xmlns:a16="http://schemas.microsoft.com/office/drawing/2014/main" id="{08372BB2-006C-4B60-8B09-9E139EEEC45A}"/>
                </a:ext>
              </a:extLst>
            </p:cNvPr>
            <p:cNvSpPr/>
            <p:nvPr/>
          </p:nvSpPr>
          <p:spPr>
            <a:xfrm rot="16200000">
              <a:off x="8148644" y="1495916"/>
              <a:ext cx="535701" cy="550190"/>
            </a:xfrm>
            <a:prstGeom prst="curvedDownArrow">
              <a:avLst>
                <a:gd name="adj1" fmla="val 25000"/>
                <a:gd name="adj2" fmla="val 4493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아래로 구부러진 화살표[C] 2">
              <a:extLst>
                <a:ext uri="{FF2B5EF4-FFF2-40B4-BE49-F238E27FC236}">
                  <a16:creationId xmlns:a16="http://schemas.microsoft.com/office/drawing/2014/main" id="{8AB17EAD-5943-6935-0543-69E2308A21F5}"/>
                </a:ext>
              </a:extLst>
            </p:cNvPr>
            <p:cNvSpPr/>
            <p:nvPr/>
          </p:nvSpPr>
          <p:spPr>
            <a:xfrm rot="16200000" flipV="1">
              <a:off x="8973929" y="1495915"/>
              <a:ext cx="535701" cy="550192"/>
            </a:xfrm>
            <a:prstGeom prst="curvedDownArrow">
              <a:avLst>
                <a:gd name="adj1" fmla="val 25000"/>
                <a:gd name="adj2" fmla="val 4493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웹캠 - 무료 컴퓨터개 아이콘">
              <a:extLst>
                <a:ext uri="{FF2B5EF4-FFF2-40B4-BE49-F238E27FC236}">
                  <a16:creationId xmlns:a16="http://schemas.microsoft.com/office/drawing/2014/main" id="{B068F6E8-2DDE-2305-D252-91BC179DAD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5" b="4051"/>
            <a:stretch/>
          </p:blipFill>
          <p:spPr bwMode="auto">
            <a:xfrm>
              <a:off x="8382179" y="1767997"/>
              <a:ext cx="893917" cy="84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A486D6-42AE-A7E5-961C-1F30F0F9CDE8}"/>
              </a:ext>
            </a:extLst>
          </p:cNvPr>
          <p:cNvSpPr/>
          <p:nvPr/>
        </p:nvSpPr>
        <p:spPr>
          <a:xfrm>
            <a:off x="1325914" y="1796028"/>
            <a:ext cx="4306268" cy="30996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28AA45-9001-BC99-01AC-A5644AA8A26B}"/>
              </a:ext>
            </a:extLst>
          </p:cNvPr>
          <p:cNvSpPr/>
          <p:nvPr/>
        </p:nvSpPr>
        <p:spPr>
          <a:xfrm>
            <a:off x="1902095" y="2205792"/>
            <a:ext cx="3153906" cy="18310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Image View</a:t>
            </a:r>
          </a:p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Webcam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F779E9-6D24-A2D6-B4B5-9C3ADD6E0ABC}"/>
              </a:ext>
            </a:extLst>
          </p:cNvPr>
          <p:cNvGrpSpPr/>
          <p:nvPr/>
        </p:nvGrpSpPr>
        <p:grpSpPr>
          <a:xfrm>
            <a:off x="2214988" y="4144484"/>
            <a:ext cx="2528120" cy="604153"/>
            <a:chOff x="2804841" y="4227625"/>
            <a:chExt cx="2528120" cy="604153"/>
          </a:xfrm>
        </p:grpSpPr>
        <p:pic>
          <p:nvPicPr>
            <p:cNvPr id="29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58172C75-D76A-F7A1-C74D-D76235142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08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422A65E6-64C2-6E54-8424-9ADCC2E7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04841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6B4AC41-ACA6-35E1-C773-748970697C75}"/>
              </a:ext>
            </a:extLst>
          </p:cNvPr>
          <p:cNvSpPr txBox="1"/>
          <p:nvPr/>
        </p:nvSpPr>
        <p:spPr>
          <a:xfrm>
            <a:off x="981957" y="1111622"/>
            <a:ext cx="12330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Android UI</a:t>
            </a:r>
            <a:endParaRPr kumimoji="1" lang="ko-Kore-KR" altLang="en-US" sz="16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044368-2C70-7918-0DF8-E39894BF35CA}"/>
              </a:ext>
            </a:extLst>
          </p:cNvPr>
          <p:cNvSpPr txBox="1"/>
          <p:nvPr/>
        </p:nvSpPr>
        <p:spPr>
          <a:xfrm>
            <a:off x="6400631" y="1111622"/>
            <a:ext cx="185980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Hardware Design</a:t>
            </a:r>
          </a:p>
        </p:txBody>
      </p:sp>
      <p:pic>
        <p:nvPicPr>
          <p:cNvPr id="41" name="Picture 10" descr="화살표 아이콘 PNG AI 무료 다운로드 (2023년) - 리틀딥">
            <a:extLst>
              <a:ext uri="{FF2B5EF4-FFF2-40B4-BE49-F238E27FC236}">
                <a16:creationId xmlns:a16="http://schemas.microsoft.com/office/drawing/2014/main" id="{8E0666B4-A8F9-3583-EE27-E220C6CC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914" y="4115553"/>
            <a:ext cx="893916" cy="8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화살표 아이콘 PNG AI 무료 다운로드 (2023년) - 리틀딥">
            <a:extLst>
              <a:ext uri="{FF2B5EF4-FFF2-40B4-BE49-F238E27FC236}">
                <a16:creationId xmlns:a16="http://schemas.microsoft.com/office/drawing/2014/main" id="{1BDD5DD8-7EB5-B45E-D852-E0A0E270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94537" y="4115553"/>
            <a:ext cx="893916" cy="8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6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Service architecture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30AF8-5A7B-7C94-C76D-914DBB0CD41C}"/>
              </a:ext>
            </a:extLst>
          </p:cNvPr>
          <p:cNvSpPr txBox="1"/>
          <p:nvPr/>
        </p:nvSpPr>
        <p:spPr>
          <a:xfrm>
            <a:off x="981957" y="1111622"/>
            <a:ext cx="12330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Android UI</a:t>
            </a:r>
            <a:endParaRPr kumimoji="1" lang="ko-Kore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D605A-7855-59D6-CFEE-9AA7E9D62198}"/>
              </a:ext>
            </a:extLst>
          </p:cNvPr>
          <p:cNvSpPr txBox="1"/>
          <p:nvPr/>
        </p:nvSpPr>
        <p:spPr>
          <a:xfrm>
            <a:off x="6400631" y="1111622"/>
            <a:ext cx="185980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Hardware Design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E0D83D-96F8-7965-9C8B-4FAFE2736C76}"/>
              </a:ext>
            </a:extLst>
          </p:cNvPr>
          <p:cNvGrpSpPr/>
          <p:nvPr/>
        </p:nvGrpSpPr>
        <p:grpSpPr>
          <a:xfrm>
            <a:off x="8294537" y="1682249"/>
            <a:ext cx="1911293" cy="3327220"/>
            <a:chOff x="8045122" y="1503160"/>
            <a:chExt cx="1911293" cy="332722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9EBF584-F205-9B36-C90F-F9FC3B139A88}"/>
                </a:ext>
              </a:extLst>
            </p:cNvPr>
            <p:cNvGrpSpPr/>
            <p:nvPr/>
          </p:nvGrpSpPr>
          <p:grpSpPr>
            <a:xfrm>
              <a:off x="8045122" y="3936464"/>
              <a:ext cx="1911293" cy="893916"/>
              <a:chOff x="8045122" y="3936464"/>
              <a:chExt cx="1911293" cy="893916"/>
            </a:xfrm>
          </p:grpSpPr>
          <p:pic>
            <p:nvPicPr>
              <p:cNvPr id="1034" name="Picture 10" descr="화살표 아이콘 PNG AI 무료 다운로드 (2023년) - 리틀딥">
                <a:extLst>
                  <a:ext uri="{FF2B5EF4-FFF2-40B4-BE49-F238E27FC236}">
                    <a16:creationId xmlns:a16="http://schemas.microsoft.com/office/drawing/2014/main" id="{3EB8D9AD-65C9-775E-4240-E75F7500F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499" y="3936464"/>
                <a:ext cx="893916" cy="893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화살표 아이콘 PNG AI 무료 다운로드 (2023년) - 리틀딥">
                <a:extLst>
                  <a:ext uri="{FF2B5EF4-FFF2-40B4-BE49-F238E27FC236}">
                    <a16:creationId xmlns:a16="http://schemas.microsoft.com/office/drawing/2014/main" id="{2AF92226-AFA3-CB61-23F9-4A277814A3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045122" y="3936464"/>
                <a:ext cx="893916" cy="893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B72D17F-2019-A534-CF21-29A7C2C0446F}"/>
                </a:ext>
              </a:extLst>
            </p:cNvPr>
            <p:cNvGrpSpPr/>
            <p:nvPr/>
          </p:nvGrpSpPr>
          <p:grpSpPr>
            <a:xfrm>
              <a:off x="8314112" y="1503160"/>
              <a:ext cx="1375476" cy="1842699"/>
              <a:chOff x="8141400" y="1503160"/>
              <a:chExt cx="1375476" cy="1842699"/>
            </a:xfrm>
          </p:grpSpPr>
          <p:pic>
            <p:nvPicPr>
              <p:cNvPr id="1032" name="Picture 8" descr="전기 모터 PNG 이미지 | PNGWing">
                <a:extLst>
                  <a:ext uri="{FF2B5EF4-FFF2-40B4-BE49-F238E27FC236}">
                    <a16:creationId xmlns:a16="http://schemas.microsoft.com/office/drawing/2014/main" id="{D89D7FC2-0EC5-86AC-140B-A33FD6D6FC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1105" y="2497795"/>
                <a:ext cx="816065" cy="848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아래로 구부러진 화살표[C] 1">
                <a:extLst>
                  <a:ext uri="{FF2B5EF4-FFF2-40B4-BE49-F238E27FC236}">
                    <a16:creationId xmlns:a16="http://schemas.microsoft.com/office/drawing/2014/main" id="{08372BB2-006C-4B60-8B09-9E139EEEC45A}"/>
                  </a:ext>
                </a:extLst>
              </p:cNvPr>
              <p:cNvSpPr/>
              <p:nvPr/>
            </p:nvSpPr>
            <p:spPr>
              <a:xfrm rot="16200000">
                <a:off x="8148644" y="1495916"/>
                <a:ext cx="535701" cy="550190"/>
              </a:xfrm>
              <a:prstGeom prst="curvedDownArrow">
                <a:avLst>
                  <a:gd name="adj1" fmla="val 25000"/>
                  <a:gd name="adj2" fmla="val 44938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아래로 구부러진 화살표[C] 2">
                <a:extLst>
                  <a:ext uri="{FF2B5EF4-FFF2-40B4-BE49-F238E27FC236}">
                    <a16:creationId xmlns:a16="http://schemas.microsoft.com/office/drawing/2014/main" id="{8AB17EAD-5943-6935-0543-69E2308A21F5}"/>
                  </a:ext>
                </a:extLst>
              </p:cNvPr>
              <p:cNvSpPr/>
              <p:nvPr/>
            </p:nvSpPr>
            <p:spPr>
              <a:xfrm rot="16200000" flipV="1">
                <a:off x="8973929" y="1495915"/>
                <a:ext cx="535701" cy="550192"/>
              </a:xfrm>
              <a:prstGeom prst="curvedDownArrow">
                <a:avLst>
                  <a:gd name="adj1" fmla="val 25000"/>
                  <a:gd name="adj2" fmla="val 44938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 descr="웹캠 - 무료 컴퓨터개 아이콘">
                <a:extLst>
                  <a:ext uri="{FF2B5EF4-FFF2-40B4-BE49-F238E27FC236}">
                    <a16:creationId xmlns:a16="http://schemas.microsoft.com/office/drawing/2014/main" id="{B068F6E8-2DDE-2305-D252-91BC179DAD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5" b="4051"/>
              <a:stretch/>
            </p:blipFill>
            <p:spPr bwMode="auto">
              <a:xfrm>
                <a:off x="8382179" y="1767997"/>
                <a:ext cx="893917" cy="84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A486D6-42AE-A7E5-961C-1F30F0F9CDE8}"/>
              </a:ext>
            </a:extLst>
          </p:cNvPr>
          <p:cNvSpPr/>
          <p:nvPr/>
        </p:nvSpPr>
        <p:spPr>
          <a:xfrm>
            <a:off x="1325914" y="1796028"/>
            <a:ext cx="4306268" cy="30996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28AA45-9001-BC99-01AC-A5644AA8A26B}"/>
              </a:ext>
            </a:extLst>
          </p:cNvPr>
          <p:cNvSpPr/>
          <p:nvPr/>
        </p:nvSpPr>
        <p:spPr>
          <a:xfrm>
            <a:off x="1902095" y="2205792"/>
            <a:ext cx="3153906" cy="18310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Image View</a:t>
            </a:r>
          </a:p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Webcam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F779E9-6D24-A2D6-B4B5-9C3ADD6E0ABC}"/>
              </a:ext>
            </a:extLst>
          </p:cNvPr>
          <p:cNvGrpSpPr/>
          <p:nvPr/>
        </p:nvGrpSpPr>
        <p:grpSpPr>
          <a:xfrm>
            <a:off x="2214988" y="4144484"/>
            <a:ext cx="2528120" cy="604153"/>
            <a:chOff x="2804841" y="4227625"/>
            <a:chExt cx="2528120" cy="604153"/>
          </a:xfrm>
        </p:grpSpPr>
        <p:pic>
          <p:nvPicPr>
            <p:cNvPr id="29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58172C75-D76A-F7A1-C74D-D76235142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08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422A65E6-64C2-6E54-8424-9ADCC2E7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04841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DF177A-0D78-4190-5CC1-F7419A53C842}"/>
              </a:ext>
            </a:extLst>
          </p:cNvPr>
          <p:cNvCxnSpPr>
            <a:cxnSpLocks/>
          </p:cNvCxnSpPr>
          <p:nvPr/>
        </p:nvCxnSpPr>
        <p:spPr>
          <a:xfrm flipV="1">
            <a:off x="4862733" y="3287443"/>
            <a:ext cx="3840996" cy="1108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2AA87D-2FAE-89D5-C0F0-138285242B1F}"/>
              </a:ext>
            </a:extLst>
          </p:cNvPr>
          <p:cNvCxnSpPr>
            <a:cxnSpLocks/>
          </p:cNvCxnSpPr>
          <p:nvPr/>
        </p:nvCxnSpPr>
        <p:spPr>
          <a:xfrm flipV="1">
            <a:off x="9239049" y="3680847"/>
            <a:ext cx="0" cy="714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DA266C-86FE-5C9D-2704-F662DF4F120E}"/>
              </a:ext>
            </a:extLst>
          </p:cNvPr>
          <p:cNvCxnSpPr>
            <a:cxnSpLocks/>
          </p:cNvCxnSpPr>
          <p:nvPr/>
        </p:nvCxnSpPr>
        <p:spPr>
          <a:xfrm flipH="1">
            <a:off x="4424854" y="2411738"/>
            <a:ext cx="4269931" cy="755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1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2108C7-02E5-BEC2-F030-BF8154256EDF}"/>
              </a:ext>
            </a:extLst>
          </p:cNvPr>
          <p:cNvSpPr/>
          <p:nvPr/>
        </p:nvSpPr>
        <p:spPr>
          <a:xfrm>
            <a:off x="1242792" y="2730972"/>
            <a:ext cx="4556552" cy="116190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6D47EE-149D-5004-7BBE-B750BB06E852}"/>
              </a:ext>
            </a:extLst>
          </p:cNvPr>
          <p:cNvSpPr/>
          <p:nvPr/>
        </p:nvSpPr>
        <p:spPr>
          <a:xfrm>
            <a:off x="1493802" y="3006759"/>
            <a:ext cx="2043342" cy="74580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92F2AE-F520-5C4F-2A59-34EEC9CA7661}"/>
              </a:ext>
            </a:extLst>
          </p:cNvPr>
          <p:cNvSpPr/>
          <p:nvPr/>
        </p:nvSpPr>
        <p:spPr>
          <a:xfrm>
            <a:off x="6361182" y="2730972"/>
            <a:ext cx="4556552" cy="116190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972F26-D018-9AD4-69E1-FBF1D1F8B7AD}"/>
              </a:ext>
            </a:extLst>
          </p:cNvPr>
          <p:cNvSpPr/>
          <p:nvPr/>
        </p:nvSpPr>
        <p:spPr>
          <a:xfrm>
            <a:off x="1242792" y="1292797"/>
            <a:ext cx="9674942" cy="116190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2A7E45-51E1-1AC5-0FB7-A2395DDC5ECA}"/>
              </a:ext>
            </a:extLst>
          </p:cNvPr>
          <p:cNvSpPr/>
          <p:nvPr/>
        </p:nvSpPr>
        <p:spPr>
          <a:xfrm>
            <a:off x="1242792" y="4149219"/>
            <a:ext cx="9674942" cy="14308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Service architecture</a:t>
            </a:r>
            <a:endParaRPr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87259-617F-5496-BE79-3A0641EE1B68}"/>
              </a:ext>
            </a:extLst>
          </p:cNvPr>
          <p:cNvSpPr txBox="1"/>
          <p:nvPr/>
        </p:nvSpPr>
        <p:spPr>
          <a:xfrm>
            <a:off x="1411248" y="2536184"/>
            <a:ext cx="14269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Kernel Layer</a:t>
            </a:r>
            <a:endParaRPr kumimoji="1" lang="ko-Kore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30AF8-5A7B-7C94-C76D-914DBB0CD41C}"/>
              </a:ext>
            </a:extLst>
          </p:cNvPr>
          <p:cNvSpPr txBox="1"/>
          <p:nvPr/>
        </p:nvSpPr>
        <p:spPr>
          <a:xfrm>
            <a:off x="1411248" y="1111622"/>
            <a:ext cx="157447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Android Layer</a:t>
            </a:r>
            <a:endParaRPr kumimoji="1" lang="ko-Kore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D605A-7855-59D6-CFEE-9AA7E9D62198}"/>
              </a:ext>
            </a:extLst>
          </p:cNvPr>
          <p:cNvSpPr txBox="1"/>
          <p:nvPr/>
        </p:nvSpPr>
        <p:spPr>
          <a:xfrm>
            <a:off x="1411248" y="3986257"/>
            <a:ext cx="172354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Hardware Layer</a:t>
            </a:r>
          </a:p>
        </p:txBody>
      </p:sp>
      <p:pic>
        <p:nvPicPr>
          <p:cNvPr id="1026" name="Picture 2" descr="웹캠 - 무료 컴퓨터개 아이콘">
            <a:extLst>
              <a:ext uri="{FF2B5EF4-FFF2-40B4-BE49-F238E27FC236}">
                <a16:creationId xmlns:a16="http://schemas.microsoft.com/office/drawing/2014/main" id="{B068F6E8-2DDE-2305-D252-91BC179DA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177" y="4356965"/>
            <a:ext cx="1002811" cy="100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전기 모터 PNG 이미지 | PNGWing">
            <a:extLst>
              <a:ext uri="{FF2B5EF4-FFF2-40B4-BE49-F238E27FC236}">
                <a16:creationId xmlns:a16="http://schemas.microsoft.com/office/drawing/2014/main" id="{D89D7FC2-0EC5-86AC-140B-A33FD6D6F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05" y="4393886"/>
            <a:ext cx="893916" cy="92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화살표 아이콘 PNG AI 무료 다운로드 (2023년) - 리틀딥">
            <a:extLst>
              <a:ext uri="{FF2B5EF4-FFF2-40B4-BE49-F238E27FC236}">
                <a16:creationId xmlns:a16="http://schemas.microsoft.com/office/drawing/2014/main" id="{3EB8D9AD-65C9-775E-4240-E75F7500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768" y="4411412"/>
            <a:ext cx="893916" cy="8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화살표 아이콘 PNG AI 무료 다운로드 (2023년) - 리틀딥">
            <a:extLst>
              <a:ext uri="{FF2B5EF4-FFF2-40B4-BE49-F238E27FC236}">
                <a16:creationId xmlns:a16="http://schemas.microsoft.com/office/drawing/2014/main" id="{2AF92226-AFA3-CB61-23F9-4A277814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36027" y="4411412"/>
            <a:ext cx="893916" cy="8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C4991B-D7F3-71A6-1459-9456BE35A02B}"/>
              </a:ext>
            </a:extLst>
          </p:cNvPr>
          <p:cNvSpPr txBox="1"/>
          <p:nvPr/>
        </p:nvSpPr>
        <p:spPr>
          <a:xfrm>
            <a:off x="1596792" y="2852946"/>
            <a:ext cx="183736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/>
              <a:t>FPGA device driver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4FC90-7D7A-D61C-F9AC-C3DB5B3D2E82}"/>
              </a:ext>
            </a:extLst>
          </p:cNvPr>
          <p:cNvSpPr txBox="1"/>
          <p:nvPr/>
        </p:nvSpPr>
        <p:spPr>
          <a:xfrm>
            <a:off x="6607130" y="2536184"/>
            <a:ext cx="11079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JNI Layer</a:t>
            </a:r>
            <a:endParaRPr kumimoji="1" lang="ko-Kore-KR" alt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4D4411-DD60-F2B4-1C54-80A23014BAE1}"/>
              </a:ext>
            </a:extLst>
          </p:cNvPr>
          <p:cNvSpPr txBox="1"/>
          <p:nvPr/>
        </p:nvSpPr>
        <p:spPr>
          <a:xfrm>
            <a:off x="3679613" y="3186400"/>
            <a:ext cx="1925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Video for Linux2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0F898-406E-24B2-AD3F-85FAD3B4DF0D}"/>
              </a:ext>
            </a:extLst>
          </p:cNvPr>
          <p:cNvSpPr txBox="1"/>
          <p:nvPr/>
        </p:nvSpPr>
        <p:spPr>
          <a:xfrm>
            <a:off x="1596792" y="325410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Button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09B708-D91D-1DBE-4B9C-7B28A760FA02}"/>
              </a:ext>
            </a:extLst>
          </p:cNvPr>
          <p:cNvSpPr txBox="1"/>
          <p:nvPr/>
        </p:nvSpPr>
        <p:spPr>
          <a:xfrm>
            <a:off x="2758371" y="3255078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Motor</a:t>
            </a:r>
            <a:endParaRPr kumimoji="1" lang="ko-Kore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096192D-9585-498C-0A69-C8C8DA18796C}"/>
              </a:ext>
            </a:extLst>
          </p:cNvPr>
          <p:cNvGrpSpPr/>
          <p:nvPr/>
        </p:nvGrpSpPr>
        <p:grpSpPr>
          <a:xfrm>
            <a:off x="3341855" y="1753731"/>
            <a:ext cx="5508290" cy="307777"/>
            <a:chOff x="2198483" y="1753731"/>
            <a:chExt cx="5508290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9E139C-277A-10E8-9C0B-8ACDB76582BC}"/>
                </a:ext>
              </a:extLst>
            </p:cNvPr>
            <p:cNvSpPr txBox="1"/>
            <p:nvPr/>
          </p:nvSpPr>
          <p:spPr>
            <a:xfrm>
              <a:off x="2198483" y="1753731"/>
              <a:ext cx="26911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b="1" dirty="0" err="1"/>
                <a:t>WebCamImage</a:t>
              </a:r>
              <a:endParaRPr kumimoji="1" lang="ko-Kore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C519CA-1B36-3544-3672-E5A2C4E53A11}"/>
                </a:ext>
              </a:extLst>
            </p:cNvPr>
            <p:cNvSpPr txBox="1"/>
            <p:nvPr/>
          </p:nvSpPr>
          <p:spPr>
            <a:xfrm>
              <a:off x="5015591" y="1753731"/>
              <a:ext cx="26911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b="1" dirty="0" err="1"/>
                <a:t>MainActivity</a:t>
              </a:r>
              <a:endParaRPr kumimoji="1" lang="ko-Kore-KR" altLang="en-US" b="1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9BC130-8EB3-A37A-8C35-E204608A5925}"/>
              </a:ext>
            </a:extLst>
          </p:cNvPr>
          <p:cNvGrpSpPr/>
          <p:nvPr/>
        </p:nvGrpSpPr>
        <p:grpSpPr>
          <a:xfrm>
            <a:off x="6720586" y="2838520"/>
            <a:ext cx="2043342" cy="898492"/>
            <a:chOff x="6527221" y="2885014"/>
            <a:chExt cx="2043342" cy="89849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DED2D-10C1-C01A-ABF2-D61EA60BACCA}"/>
                </a:ext>
              </a:extLst>
            </p:cNvPr>
            <p:cNvSpPr/>
            <p:nvPr/>
          </p:nvSpPr>
          <p:spPr>
            <a:xfrm>
              <a:off x="6527221" y="3037699"/>
              <a:ext cx="2043342" cy="745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AE7ED0D-4FE0-2A0A-1C26-60BAFA0F23B2}"/>
                </a:ext>
              </a:extLst>
            </p:cNvPr>
            <p:cNvGrpSpPr/>
            <p:nvPr/>
          </p:nvGrpSpPr>
          <p:grpSpPr>
            <a:xfrm>
              <a:off x="6643961" y="2885014"/>
              <a:ext cx="1809861" cy="734687"/>
              <a:chOff x="7820907" y="3069525"/>
              <a:chExt cx="1809861" cy="73468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4E915F-61AB-F7A4-9AA2-E6A3749DA59F}"/>
                  </a:ext>
                </a:extLst>
              </p:cNvPr>
              <p:cNvGrpSpPr/>
              <p:nvPr/>
            </p:nvGrpSpPr>
            <p:grpSpPr>
              <a:xfrm>
                <a:off x="7820907" y="3489060"/>
                <a:ext cx="1809861" cy="315152"/>
                <a:chOff x="7820907" y="3241680"/>
                <a:chExt cx="1809861" cy="31515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3C04619-FD49-ADF2-BE59-E1A26F2E659B}"/>
                    </a:ext>
                  </a:extLst>
                </p:cNvPr>
                <p:cNvSpPr txBox="1"/>
                <p:nvPr/>
              </p:nvSpPr>
              <p:spPr>
                <a:xfrm>
                  <a:off x="7820907" y="3241680"/>
                  <a:ext cx="64152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dirty="0"/>
                    <a:t>Motor</a:t>
                  </a:r>
                  <a:endParaRPr kumimoji="1" lang="ko-Kore-KR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A6A845D-3827-C92D-CE8D-E5B2ACD58E04}"/>
                    </a:ext>
                  </a:extLst>
                </p:cNvPr>
                <p:cNvSpPr txBox="1"/>
                <p:nvPr/>
              </p:nvSpPr>
              <p:spPr>
                <a:xfrm>
                  <a:off x="8699103" y="3249055"/>
                  <a:ext cx="9316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ore-KR" dirty="0" err="1"/>
                    <a:t>WebCam</a:t>
                  </a:r>
                  <a:endParaRPr kumimoji="1" lang="ko-Kore-KR" altLang="en-US" dirty="0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6F0D7D-39EB-9764-CEC3-1BB305B988EA}"/>
                  </a:ext>
                </a:extLst>
              </p:cNvPr>
              <p:cNvSpPr txBox="1"/>
              <p:nvPr/>
            </p:nvSpPr>
            <p:spPr>
              <a:xfrm>
                <a:off x="8176752" y="3069525"/>
                <a:ext cx="98937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b="1" dirty="0" err="1"/>
                  <a:t>Motor_jni</a:t>
                </a:r>
                <a:endParaRPr kumimoji="1" lang="en-US" altLang="ko-Kore-KR" b="1" dirty="0"/>
              </a:p>
            </p:txBody>
          </p:sp>
        </p:grp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FA873C8-B1C4-523D-CF8F-15B44145C25D}"/>
              </a:ext>
            </a:extLst>
          </p:cNvPr>
          <p:cNvCxnSpPr>
            <a:cxnSpLocks/>
          </p:cNvCxnSpPr>
          <p:nvPr/>
        </p:nvCxnSpPr>
        <p:spPr>
          <a:xfrm>
            <a:off x="9330582" y="2138713"/>
            <a:ext cx="0" cy="868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D8B636D-23A2-091C-D43A-2C587A4F66B0}"/>
              </a:ext>
            </a:extLst>
          </p:cNvPr>
          <p:cNvCxnSpPr>
            <a:cxnSpLocks/>
          </p:cNvCxnSpPr>
          <p:nvPr/>
        </p:nvCxnSpPr>
        <p:spPr>
          <a:xfrm>
            <a:off x="4477030" y="3689383"/>
            <a:ext cx="0" cy="868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9966DEB-C77F-045F-9ADD-8EAB23D88D67}"/>
              </a:ext>
            </a:extLst>
          </p:cNvPr>
          <p:cNvCxnSpPr>
            <a:cxnSpLocks/>
          </p:cNvCxnSpPr>
          <p:nvPr/>
        </p:nvCxnSpPr>
        <p:spPr>
          <a:xfrm flipH="1">
            <a:off x="5511220" y="2888581"/>
            <a:ext cx="10160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BCD85F8-F8FA-029B-44DD-94DA49C935F5}"/>
              </a:ext>
            </a:extLst>
          </p:cNvPr>
          <p:cNvCxnSpPr>
            <a:cxnSpLocks/>
          </p:cNvCxnSpPr>
          <p:nvPr/>
        </p:nvCxnSpPr>
        <p:spPr>
          <a:xfrm flipV="1">
            <a:off x="5524088" y="3085694"/>
            <a:ext cx="1003133" cy="2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BF741D-A36C-5728-E86F-0964FD3FA8EF}"/>
              </a:ext>
            </a:extLst>
          </p:cNvPr>
          <p:cNvCxnSpPr>
            <a:cxnSpLocks/>
          </p:cNvCxnSpPr>
          <p:nvPr/>
        </p:nvCxnSpPr>
        <p:spPr>
          <a:xfrm flipV="1">
            <a:off x="4687064" y="3695359"/>
            <a:ext cx="0" cy="86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F5EBD0A-3C87-D51C-EBA3-362A90546EFF}"/>
              </a:ext>
            </a:extLst>
          </p:cNvPr>
          <p:cNvCxnSpPr>
            <a:cxnSpLocks/>
          </p:cNvCxnSpPr>
          <p:nvPr/>
        </p:nvCxnSpPr>
        <p:spPr>
          <a:xfrm flipV="1">
            <a:off x="9543199" y="2144689"/>
            <a:ext cx="0" cy="86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5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0AB246A-0CE7-FA3E-FEE9-DF360AE7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56" y="1664872"/>
            <a:ext cx="6878077" cy="2683694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08B0AC-63D8-DAAA-333A-62DA7D1F8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056" y="2761604"/>
            <a:ext cx="6930588" cy="30666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E784B2-D7D4-2A22-23CB-FDDC8F564AFE}"/>
              </a:ext>
            </a:extLst>
          </p:cNvPr>
          <p:cNvSpPr txBox="1"/>
          <p:nvPr/>
        </p:nvSpPr>
        <p:spPr>
          <a:xfrm>
            <a:off x="604434" y="1113005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Motor </a:t>
            </a:r>
            <a:r>
              <a:rPr kumimoji="1" lang="ko-KR" altLang="en-US" sz="1600" b="1" dirty="0"/>
              <a:t>구동</a:t>
            </a:r>
            <a:endParaRPr kumimoji="1" lang="ko-Kore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4B211-8AA1-AE1D-7B03-CBBFA21E7655}"/>
              </a:ext>
            </a:extLst>
          </p:cNvPr>
          <p:cNvSpPr/>
          <p:nvPr/>
        </p:nvSpPr>
        <p:spPr>
          <a:xfrm>
            <a:off x="4198056" y="2811075"/>
            <a:ext cx="4465497" cy="567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D41570-EBEB-B321-21C6-A2D847D74F39}"/>
              </a:ext>
            </a:extLst>
          </p:cNvPr>
          <p:cNvSpPr/>
          <p:nvPr/>
        </p:nvSpPr>
        <p:spPr>
          <a:xfrm>
            <a:off x="5512828" y="3853729"/>
            <a:ext cx="5095762" cy="1826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513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EBC1873-31FD-1FAE-89F4-CB952258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3" y="1608050"/>
            <a:ext cx="7033986" cy="3475617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031C980-6391-797E-3FBF-B93A3E43C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083" y="4144053"/>
            <a:ext cx="5400263" cy="1400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E56B2C-969A-9268-D9AE-C5FC592F2245}"/>
              </a:ext>
            </a:extLst>
          </p:cNvPr>
          <p:cNvSpPr txBox="1"/>
          <p:nvPr/>
        </p:nvSpPr>
        <p:spPr>
          <a:xfrm>
            <a:off x="604434" y="1113005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Webcam </a:t>
            </a:r>
            <a:r>
              <a:rPr kumimoji="1" lang="ko-KR" altLang="en-US" sz="1600" b="1" dirty="0"/>
              <a:t>이미지 촬영</a:t>
            </a:r>
            <a:endParaRPr kumimoji="1" lang="ko-Kore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2B088C-C39F-CA35-4B59-70938ACD35F7}"/>
              </a:ext>
            </a:extLst>
          </p:cNvPr>
          <p:cNvSpPr/>
          <p:nvPr/>
        </p:nvSpPr>
        <p:spPr>
          <a:xfrm>
            <a:off x="1018059" y="3469844"/>
            <a:ext cx="3725519" cy="1032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00A3C76-989D-BAF0-B1EA-AC613D003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161" y="3173789"/>
            <a:ext cx="3973498" cy="81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69E439B-A4D8-96CD-EA8E-8FAB1FB5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0" y="1981797"/>
            <a:ext cx="6192471" cy="403929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98E46CA-F587-951C-3024-B30ABB1BF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38" y="1555901"/>
            <a:ext cx="5185105" cy="3440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C0FA69-1498-6A77-E0CB-21E53A4F56CA}"/>
              </a:ext>
            </a:extLst>
          </p:cNvPr>
          <p:cNvSpPr txBox="1"/>
          <p:nvPr/>
        </p:nvSpPr>
        <p:spPr>
          <a:xfrm>
            <a:off x="604434" y="1113005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Webcam </a:t>
            </a:r>
            <a:r>
              <a:rPr kumimoji="1" lang="ko-KR" altLang="en-US" sz="1600" b="1" dirty="0"/>
              <a:t>이미지 촬영</a:t>
            </a:r>
            <a:endParaRPr kumimoji="1" lang="ko-Kore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A15442-96F7-4342-F20B-E589A8123A29}"/>
              </a:ext>
            </a:extLst>
          </p:cNvPr>
          <p:cNvSpPr/>
          <p:nvPr/>
        </p:nvSpPr>
        <p:spPr>
          <a:xfrm>
            <a:off x="6335038" y="3642250"/>
            <a:ext cx="5118209" cy="581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D175D-6112-2901-B92F-B95B0CB27294}"/>
              </a:ext>
            </a:extLst>
          </p:cNvPr>
          <p:cNvSpPr/>
          <p:nvPr/>
        </p:nvSpPr>
        <p:spPr>
          <a:xfrm>
            <a:off x="6339943" y="1579148"/>
            <a:ext cx="4439130" cy="2012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84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4658</TotalTime>
  <Words>104</Words>
  <Application>Microsoft Macintosh PowerPoint</Application>
  <PresentationFormat>와이드스크린</PresentationFormat>
  <Paragraphs>66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3" baseType="lpstr">
      <vt:lpstr>Arial</vt:lpstr>
      <vt:lpstr>Office 테마</vt:lpstr>
      <vt:lpstr>Embedded System Software Embedded기반 Webcam controller</vt:lpstr>
      <vt:lpstr>Contents</vt:lpstr>
      <vt:lpstr>Introduction</vt:lpstr>
      <vt:lpstr>Service architecture</vt:lpstr>
      <vt:lpstr>Service architecture</vt:lpstr>
      <vt:lpstr>Service architecture</vt:lpstr>
      <vt:lpstr>Implementation</vt:lpstr>
      <vt:lpstr>Implementation</vt:lpstr>
      <vt:lpstr>Implementation</vt:lpstr>
      <vt:lpstr>Implementation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Training of Deep Learning Models: A Taxonomic Perspective  Matthias Langer, Zhen He, Wenny Rahayu and Yanbo Xue  2020 IEEE Transactions on Parallel and Distributed System</dc:title>
  <cp:lastModifiedBy>김지섭</cp:lastModifiedBy>
  <cp:revision>112</cp:revision>
  <dcterms:modified xsi:type="dcterms:W3CDTF">2023-06-26T04:29:18Z</dcterms:modified>
</cp:coreProperties>
</file>